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Lustria"/>
      <p:regular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3" roundtripDataSignature="AMtx7mj5fdmRrEnuMntdTSOsHp85EH0P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6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21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regular.fntdata"/><Relationship Id="rId6" Type="http://schemas.openxmlformats.org/officeDocument/2006/relationships/slide" Target="slides/slide1.xml"/><Relationship Id="rId18" Type="http://schemas.openxmlformats.org/officeDocument/2006/relationships/font" Target="fonts/Lustri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4"/>
          <p:cNvSpPr txBox="1"/>
          <p:nvPr>
            <p:ph type="ctrTitle"/>
          </p:nvPr>
        </p:nvSpPr>
        <p:spPr>
          <a:xfrm>
            <a:off x="508819" y="667365"/>
            <a:ext cx="7492181" cy="26989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Open Sans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4"/>
          <p:cNvSpPr txBox="1"/>
          <p:nvPr>
            <p:ph idx="1" type="subTitle"/>
          </p:nvPr>
        </p:nvSpPr>
        <p:spPr>
          <a:xfrm>
            <a:off x="508820" y="3366319"/>
            <a:ext cx="5243832" cy="9770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56"/>
              <a:buNone/>
              <a:defRPr sz="3556"/>
            </a:lvl1pPr>
            <a:lvl2pPr lvl="1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556"/>
              <a:buNone/>
              <a:defRPr sz="3556"/>
            </a:lvl2pPr>
            <a:lvl3pPr lvl="2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3pPr>
            <a:lvl4pPr lvl="3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sz="2844"/>
            </a:lvl4pPr>
            <a:lvl5pPr lvl="4" algn="ctr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sz="2844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sz="2844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sz="2844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sz="2844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sz="2844"/>
            </a:lvl9pPr>
          </a:lstStyle>
          <a:p/>
        </p:txBody>
      </p:sp>
      <p:sp>
        <p:nvSpPr>
          <p:cNvPr id="16" name="Google Shape;16;p14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4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3"/>
          <p:cNvSpPr txBox="1"/>
          <p:nvPr>
            <p:ph type="title"/>
          </p:nvPr>
        </p:nvSpPr>
        <p:spPr>
          <a:xfrm>
            <a:off x="512507" y="800101"/>
            <a:ext cx="3077573" cy="98814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89"/>
              <a:buFont typeface="Open Sans"/>
              <a:buNone/>
              <a:defRPr sz="568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3"/>
          <p:cNvSpPr/>
          <p:nvPr>
            <p:ph idx="2" type="pic"/>
          </p:nvPr>
        </p:nvSpPr>
        <p:spPr>
          <a:xfrm>
            <a:off x="3887391" y="800100"/>
            <a:ext cx="4629150" cy="3595688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23"/>
          <p:cNvSpPr txBox="1"/>
          <p:nvPr>
            <p:ph idx="1" type="body"/>
          </p:nvPr>
        </p:nvSpPr>
        <p:spPr>
          <a:xfrm>
            <a:off x="512507" y="1914525"/>
            <a:ext cx="3077573" cy="2487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sz="2844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89"/>
              <a:buNone/>
              <a:defRPr sz="2489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9pPr>
          </a:lstStyle>
          <a:p/>
        </p:txBody>
      </p:sp>
      <p:sp>
        <p:nvSpPr>
          <p:cNvPr id="71" name="Google Shape;71;p23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type="title"/>
          </p:nvPr>
        </p:nvSpPr>
        <p:spPr>
          <a:xfrm>
            <a:off x="525477" y="691572"/>
            <a:ext cx="8018449" cy="1028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 rot="5400000">
            <a:off x="3171169" y="-925847"/>
            <a:ext cx="2727066" cy="80184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/>
          <p:nvPr>
            <p:ph type="title"/>
          </p:nvPr>
        </p:nvSpPr>
        <p:spPr>
          <a:xfrm rot="5400000">
            <a:off x="5943274" y="1736947"/>
            <a:ext cx="3738717" cy="17617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" type="body"/>
          </p:nvPr>
        </p:nvSpPr>
        <p:spPr>
          <a:xfrm rot="5400000">
            <a:off x="1910838" y="-533708"/>
            <a:ext cx="3738717" cy="63030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5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5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17500" lvl="1" marL="9144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6"/>
          <p:cNvSpPr txBox="1"/>
          <p:nvPr>
            <p:ph type="title"/>
          </p:nvPr>
        </p:nvSpPr>
        <p:spPr>
          <a:xfrm>
            <a:off x="514416" y="696861"/>
            <a:ext cx="7980004" cy="5711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" type="body"/>
          </p:nvPr>
        </p:nvSpPr>
        <p:spPr>
          <a:xfrm>
            <a:off x="536538" y="1260873"/>
            <a:ext cx="3961644" cy="49291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9pPr>
          </a:lstStyle>
          <a:p/>
        </p:txBody>
      </p:sp>
      <p:sp>
        <p:nvSpPr>
          <p:cNvPr id="26" name="Google Shape;26;p16"/>
          <p:cNvSpPr txBox="1"/>
          <p:nvPr>
            <p:ph idx="2" type="body"/>
          </p:nvPr>
        </p:nvSpPr>
        <p:spPr>
          <a:xfrm>
            <a:off x="536538" y="1878807"/>
            <a:ext cx="3961644" cy="25678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16"/>
          <p:cNvSpPr txBox="1"/>
          <p:nvPr>
            <p:ph idx="3" type="body"/>
          </p:nvPr>
        </p:nvSpPr>
        <p:spPr>
          <a:xfrm>
            <a:off x="4629150" y="1260873"/>
            <a:ext cx="3887391" cy="49291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>
                <a:latin typeface="Open Sans"/>
                <a:ea typeface="Open Sans"/>
                <a:cs typeface="Open Sans"/>
                <a:sym typeface="Open Sans"/>
              </a:defRPr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b="1" sz="2844"/>
            </a:lvl9pPr>
          </a:lstStyle>
          <a:p/>
        </p:txBody>
      </p:sp>
      <p:sp>
        <p:nvSpPr>
          <p:cNvPr id="28" name="Google Shape;28;p16"/>
          <p:cNvSpPr txBox="1"/>
          <p:nvPr>
            <p:ph idx="4" type="body"/>
          </p:nvPr>
        </p:nvSpPr>
        <p:spPr>
          <a:xfrm>
            <a:off x="4629150" y="1878807"/>
            <a:ext cx="3887391" cy="256783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6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7"/>
          <p:cNvSpPr txBox="1"/>
          <p:nvPr>
            <p:ph type="title"/>
          </p:nvPr>
        </p:nvSpPr>
        <p:spPr>
          <a:xfrm>
            <a:off x="525477" y="691572"/>
            <a:ext cx="8018449" cy="1028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7"/>
          <p:cNvSpPr txBox="1"/>
          <p:nvPr>
            <p:ph idx="1" type="body"/>
          </p:nvPr>
        </p:nvSpPr>
        <p:spPr>
          <a:xfrm>
            <a:off x="525477" y="1719845"/>
            <a:ext cx="8018449" cy="27270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7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7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8"/>
          <p:cNvSpPr txBox="1"/>
          <p:nvPr>
            <p:ph type="title"/>
          </p:nvPr>
        </p:nvSpPr>
        <p:spPr>
          <a:xfrm>
            <a:off x="536538" y="1282304"/>
            <a:ext cx="797405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667"/>
              <a:buFont typeface="Open Sans"/>
              <a:buNone/>
              <a:defRPr sz="106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8"/>
          <p:cNvSpPr txBox="1"/>
          <p:nvPr>
            <p:ph idx="1" type="body"/>
          </p:nvPr>
        </p:nvSpPr>
        <p:spPr>
          <a:xfrm>
            <a:off x="536538" y="3442098"/>
            <a:ext cx="797405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267"/>
              <a:buNone/>
              <a:defRPr sz="4267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3556"/>
              <a:buNone/>
              <a:defRPr sz="3556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844"/>
              <a:buNone/>
              <a:defRPr sz="2844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844"/>
              <a:buNone/>
              <a:defRPr sz="2844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844"/>
              <a:buNone/>
              <a:defRPr sz="2844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844"/>
              <a:buNone/>
              <a:defRPr sz="2844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844"/>
              <a:buNone/>
              <a:defRPr sz="2844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844"/>
              <a:buNone/>
              <a:defRPr sz="2844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1" name="Google Shape;41;p18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9"/>
          <p:cNvSpPr txBox="1"/>
          <p:nvPr>
            <p:ph type="title"/>
          </p:nvPr>
        </p:nvSpPr>
        <p:spPr>
          <a:xfrm>
            <a:off x="525477" y="691572"/>
            <a:ext cx="8018449" cy="8459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9"/>
          <p:cNvSpPr txBox="1"/>
          <p:nvPr>
            <p:ph idx="1" type="body"/>
          </p:nvPr>
        </p:nvSpPr>
        <p:spPr>
          <a:xfrm>
            <a:off x="536538" y="1596513"/>
            <a:ext cx="3978313" cy="2883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2" type="body"/>
          </p:nvPr>
        </p:nvSpPr>
        <p:spPr>
          <a:xfrm>
            <a:off x="4629150" y="1596513"/>
            <a:ext cx="3914775" cy="2883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9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9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0"/>
          <p:cNvSpPr txBox="1"/>
          <p:nvPr>
            <p:ph type="title"/>
          </p:nvPr>
        </p:nvSpPr>
        <p:spPr>
          <a:xfrm>
            <a:off x="525477" y="691572"/>
            <a:ext cx="8018449" cy="1028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0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0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0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1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1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2"/>
          <p:cNvSpPr txBox="1"/>
          <p:nvPr>
            <p:ph type="title"/>
          </p:nvPr>
        </p:nvSpPr>
        <p:spPr>
          <a:xfrm>
            <a:off x="508820" y="586249"/>
            <a:ext cx="3070199" cy="91758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89"/>
              <a:buFont typeface="Open Sans"/>
              <a:buNone/>
              <a:defRPr sz="5689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2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9851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689"/>
              <a:buChar char="•"/>
              <a:defRPr sz="5689"/>
            </a:lvl1pPr>
            <a:lvl2pPr indent="-544703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978"/>
              <a:buChar char="•"/>
              <a:defRPr sz="4978"/>
            </a:lvl2pPr>
            <a:lvl3pPr indent="-499554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267"/>
              <a:buChar char="•"/>
              <a:defRPr sz="4267"/>
            </a:lvl3pPr>
            <a:lvl4pPr indent="-454406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556"/>
              <a:buChar char="•"/>
              <a:defRPr sz="3556"/>
            </a:lvl4pPr>
            <a:lvl5pPr indent="-454406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556"/>
              <a:buChar char="•"/>
              <a:defRPr sz="3556"/>
            </a:lvl5pPr>
            <a:lvl6pPr indent="-454406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556"/>
              <a:buChar char="•"/>
              <a:defRPr sz="3556"/>
            </a:lvl6pPr>
            <a:lvl7pPr indent="-454406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556"/>
              <a:buChar char="•"/>
              <a:defRPr sz="3556"/>
            </a:lvl7pPr>
            <a:lvl8pPr indent="-454406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556"/>
              <a:buChar char="•"/>
              <a:defRPr sz="3556"/>
            </a:lvl8pPr>
            <a:lvl9pPr indent="-454406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556"/>
              <a:buChar char="•"/>
              <a:defRPr sz="3556"/>
            </a:lvl9pPr>
          </a:lstStyle>
          <a:p/>
        </p:txBody>
      </p:sp>
      <p:sp>
        <p:nvSpPr>
          <p:cNvPr id="63" name="Google Shape;63;p22"/>
          <p:cNvSpPr txBox="1"/>
          <p:nvPr>
            <p:ph idx="2" type="body"/>
          </p:nvPr>
        </p:nvSpPr>
        <p:spPr>
          <a:xfrm>
            <a:off x="516194" y="1736623"/>
            <a:ext cx="3070199" cy="26651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44"/>
              <a:buNone/>
              <a:defRPr sz="2844"/>
            </a:lvl1pPr>
            <a:lvl2pPr indent="-228600" lvl="1" marL="9144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89"/>
              <a:buNone/>
              <a:defRPr sz="2489"/>
            </a:lvl2pPr>
            <a:lvl3pPr indent="-228600" lvl="2" marL="13716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3pPr>
            <a:lvl4pPr indent="-228600" lvl="3" marL="18288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4pPr>
            <a:lvl5pPr indent="-228600" lvl="4" marL="228600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78"/>
              <a:buNone/>
              <a:defRPr sz="1778"/>
            </a:lvl9pPr>
          </a:lstStyle>
          <a:p/>
        </p:txBody>
      </p:sp>
      <p:sp>
        <p:nvSpPr>
          <p:cNvPr id="64" name="Google Shape;64;p22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2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2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525477" y="691572"/>
            <a:ext cx="8018449" cy="1028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"/>
              <a:buNone/>
              <a:defRPr b="0" i="0" sz="4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525477" y="1719845"/>
            <a:ext cx="8018449" cy="27270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indent="-342900" lvl="1" marL="9144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indent="-330200" lvl="2" marL="13716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indent="-317500" lvl="3" marL="18288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indent="-317500" lvl="4" marL="22860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0" type="dt"/>
          </p:nvPr>
        </p:nvSpPr>
        <p:spPr>
          <a:xfrm>
            <a:off x="6277086" y="4767263"/>
            <a:ext cx="194444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3"/>
          <p:cNvSpPr txBox="1"/>
          <p:nvPr>
            <p:ph idx="11" type="ftr"/>
          </p:nvPr>
        </p:nvSpPr>
        <p:spPr>
          <a:xfrm>
            <a:off x="536538" y="4767263"/>
            <a:ext cx="340479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67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3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11" name="Google Shape;11;p13"/>
          <p:cNvCxnSpPr/>
          <p:nvPr/>
        </p:nvCxnSpPr>
        <p:spPr>
          <a:xfrm>
            <a:off x="600075" y="542925"/>
            <a:ext cx="7943850" cy="0"/>
          </a:xfrm>
          <a:prstGeom prst="straightConnector1">
            <a:avLst/>
          </a:prstGeom>
          <a:noFill/>
          <a:ln cap="flat" cmpd="sng" w="444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" name="Google Shape;12;p13"/>
          <p:cNvCxnSpPr/>
          <p:nvPr/>
        </p:nvCxnSpPr>
        <p:spPr>
          <a:xfrm>
            <a:off x="600075" y="4607086"/>
            <a:ext cx="794385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504">
          <p15:clr>
            <a:srgbClr val="F26B43"/>
          </p15:clr>
        </p15:guide>
        <p15:guide id="4" orient="horz" pos="684">
          <p15:clr>
            <a:srgbClr val="F26B43"/>
          </p15:clr>
        </p15:guide>
        <p15:guide id="5" pos="5382">
          <p15:clr>
            <a:srgbClr val="F26B43"/>
          </p15:clr>
        </p15:guide>
        <p15:guide id="6" pos="378">
          <p15:clr>
            <a:srgbClr val="F26B43"/>
          </p15:clr>
        </p15:guide>
        <p15:guide id="7" orient="horz" pos="2898">
          <p15:clr>
            <a:srgbClr val="F26B43"/>
          </p15:clr>
        </p15:guide>
        <p15:guide id="8" orient="horz" pos="34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/>
          <p:nvPr>
            <p:ph type="ctrTitle"/>
          </p:nvPr>
        </p:nvSpPr>
        <p:spPr>
          <a:xfrm>
            <a:off x="508819" y="188116"/>
            <a:ext cx="8126188" cy="219371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None/>
            </a:pPr>
            <a:r>
              <a:rPr lang="zh-TW" sz="4800"/>
              <a:t>靜宜大學資訊工程學系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None/>
            </a:pPr>
            <a:r>
              <a:rPr lang="zh-TW" sz="4800"/>
              <a:t>畢業專題介紹</a:t>
            </a:r>
            <a:endParaRPr/>
          </a:p>
        </p:txBody>
      </p:sp>
      <p:sp>
        <p:nvSpPr>
          <p:cNvPr id="91" name="Google Shape;91;p1"/>
          <p:cNvSpPr txBox="1"/>
          <p:nvPr>
            <p:ph idx="1" type="subTitle"/>
          </p:nvPr>
        </p:nvSpPr>
        <p:spPr>
          <a:xfrm>
            <a:off x="508820" y="2471226"/>
            <a:ext cx="8128993" cy="63063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zh-TW" sz="2800">
                <a:latin typeface="Arial"/>
                <a:ea typeface="Arial"/>
                <a:cs typeface="Arial"/>
                <a:sym typeface="Arial"/>
              </a:rPr>
              <a:t>題目：AR體感運動</a:t>
            </a:r>
            <a:endParaRPr/>
          </a:p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人工智慧 外框" id="92" name="Google Shape;9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4344" y="3789974"/>
            <a:ext cx="105024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機器人 外框" id="93" name="Google Shape;93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85729" y="482330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 txBox="1"/>
          <p:nvPr/>
        </p:nvSpPr>
        <p:spPr>
          <a:xfrm>
            <a:off x="1038284" y="3200535"/>
            <a:ext cx="2454859" cy="1345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組員: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資工四A 蔡嘉哲 411018426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資工四A 傅冠桀 411017909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資工四A 馬英傑 411017941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"/>
          <p:cNvSpPr txBox="1"/>
          <p:nvPr/>
        </p:nvSpPr>
        <p:spPr>
          <a:xfrm>
            <a:off x="7284789" y="4247223"/>
            <a:ext cx="169769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報告日期:11/14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"/>
          <p:cNvSpPr txBox="1"/>
          <p:nvPr>
            <p:ph type="title"/>
          </p:nvPr>
        </p:nvSpPr>
        <p:spPr>
          <a:xfrm>
            <a:off x="311700" y="583487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Open Sans"/>
              <a:buNone/>
            </a:pPr>
            <a:r>
              <a:rPr lang="zh-TW"/>
              <a:t>場景功能&amp;介紹-MODE3</a:t>
            </a:r>
            <a:endParaRPr/>
          </a:p>
        </p:txBody>
      </p:sp>
      <p:sp>
        <p:nvSpPr>
          <p:cNvPr id="177" name="Google Shape;177;p10"/>
          <p:cNvSpPr txBox="1"/>
          <p:nvPr>
            <p:ph idx="1" type="body"/>
          </p:nvPr>
        </p:nvSpPr>
        <p:spPr>
          <a:xfrm>
            <a:off x="311700" y="1286420"/>
            <a:ext cx="2030463" cy="8807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800"/>
              <a:buNone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無限制毆打沙袋</a:t>
            </a:r>
            <a:endParaRPr/>
          </a:p>
        </p:txBody>
      </p:sp>
      <p:sp>
        <p:nvSpPr>
          <p:cNvPr id="178" name="Google Shape;178;p10"/>
          <p:cNvSpPr txBox="1"/>
          <p:nvPr/>
        </p:nvSpPr>
        <p:spPr>
          <a:xfrm>
            <a:off x="4572966" y="1286647"/>
            <a:ext cx="2370044" cy="6155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Lustria"/>
                <a:ea typeface="Lustria"/>
                <a:cs typeface="Lustria"/>
                <a:sym typeface="Lustria"/>
              </a:rPr>
              <a:t>顯示打擊數據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0"/>
          <p:cNvSpPr txBox="1"/>
          <p:nvPr>
            <p:ph idx="12" type="sldNum"/>
          </p:nvPr>
        </p:nvSpPr>
        <p:spPr>
          <a:xfrm>
            <a:off x="8301665" y="4347908"/>
            <a:ext cx="844303" cy="794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descr="一張含有 天空, 建築, 地面, 螢幕擷取畫面 的圖片&#10;&#10;自動產生的描述" id="180" name="Google Shape;18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0398" y="2002369"/>
            <a:ext cx="4014218" cy="20138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天空, 文字, 螢幕擷取畫面, 建築 的圖片&#10;&#10;自動產生的描述" id="181" name="Google Shape;181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2004483"/>
            <a:ext cx="4152305" cy="2009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"/>
          <p:cNvSpPr txBox="1"/>
          <p:nvPr>
            <p:ph type="title"/>
          </p:nvPr>
        </p:nvSpPr>
        <p:spPr>
          <a:xfrm>
            <a:off x="485723" y="484438"/>
            <a:ext cx="8173954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Open Sans"/>
              <a:buNone/>
            </a:pPr>
            <a:r>
              <a:rPr lang="zh-TW"/>
              <a:t>結論</a:t>
            </a:r>
            <a:endParaRPr/>
          </a:p>
        </p:txBody>
      </p:sp>
      <p:sp>
        <p:nvSpPr>
          <p:cNvPr id="187" name="Google Shape;187;p11"/>
          <p:cNvSpPr txBox="1"/>
          <p:nvPr>
            <p:ph idx="1" type="body"/>
          </p:nvPr>
        </p:nvSpPr>
        <p:spPr>
          <a:xfrm>
            <a:off x="201200" y="1119675"/>
            <a:ext cx="8777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zh-TW"/>
              <a:t>     </a:t>
            </a:r>
            <a:endParaRPr/>
          </a:p>
        </p:txBody>
      </p:sp>
      <p:sp>
        <p:nvSpPr>
          <p:cNvPr id="188" name="Google Shape;188;p11"/>
          <p:cNvSpPr txBox="1"/>
          <p:nvPr>
            <p:ph idx="12" type="sldNum"/>
          </p:nvPr>
        </p:nvSpPr>
        <p:spPr>
          <a:xfrm>
            <a:off x="8446182" y="4689493"/>
            <a:ext cx="699786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89" name="Google Shape;189;p11"/>
          <p:cNvSpPr txBox="1"/>
          <p:nvPr/>
        </p:nvSpPr>
        <p:spPr>
          <a:xfrm>
            <a:off x="485717" y="1057149"/>
            <a:ext cx="8438400" cy="31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我們認為AR體感運動將為大眾帶來不一樣的拳擊體驗，可以提升他們的運動樂趣，除了讓心理健康外，或許將來可以因此治療精神疾病。 以下是我們對於未來AR治療精神疾病的展望: </a:t>
            </a:r>
            <a:endParaRPr sz="2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/>
              <a:t>首先是趣味化的運動，AR運動能讓使用者沉浸在遊戲化的環境中，例如追蹤虛擬物體、完成挑戰任務等，讓運動更具吸引力。可以幫助患有抑鬱症或焦慮症的患者，因為他們常常缺乏運動動力。其次，利用 AR 創造虛擬的人物或群體，模擬社交場合，可以幫助自閉症患者或社交焦慮症患者練習交流技巧。最後是可以減少患者對藥物的依賴:因為運動本身能促進多巴胺、血清素等「快樂激素」的分泌。AR 運動提供了一種非侵入性的方法來改善患者的心理狀態，從而減少對抗抑鬱藥物或抗焦慮藥物的依賴。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2"/>
          <p:cNvSpPr txBox="1"/>
          <p:nvPr>
            <p:ph type="title"/>
          </p:nvPr>
        </p:nvSpPr>
        <p:spPr>
          <a:xfrm>
            <a:off x="2308665" y="1975594"/>
            <a:ext cx="4520100" cy="119675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</a:pPr>
            <a:r>
              <a:rPr lang="zh-TW" sz="7200"/>
              <a:t>DEMO</a:t>
            </a:r>
            <a:endParaRPr sz="7200"/>
          </a:p>
        </p:txBody>
      </p:sp>
      <p:sp>
        <p:nvSpPr>
          <p:cNvPr id="195" name="Google Shape;195;p12"/>
          <p:cNvSpPr txBox="1"/>
          <p:nvPr>
            <p:ph idx="12" type="sldNum"/>
          </p:nvPr>
        </p:nvSpPr>
        <p:spPr>
          <a:xfrm>
            <a:off x="8229406" y="4781460"/>
            <a:ext cx="916562" cy="7220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zh-TW"/>
              <a:t>12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pic>
        <p:nvPicPr>
          <p:cNvPr descr="人工智慧 外框" id="196" name="Google Shape;19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4344" y="3789974"/>
            <a:ext cx="1050249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機器人 外框" id="197" name="Google Shape;197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85729" y="482330"/>
            <a:ext cx="914400" cy="9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descr="一張含有 文字, 字型, 圖表, 螢幕擷取畫面 的圖片&#10;&#10;自動產生的描述" id="101" name="Google Shape;10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4238" y="614584"/>
            <a:ext cx="7869837" cy="390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/>
          <p:nvPr>
            <p:ph type="title"/>
          </p:nvPr>
        </p:nvSpPr>
        <p:spPr>
          <a:xfrm>
            <a:off x="311700" y="58297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Open Sans"/>
              <a:buNone/>
            </a:pPr>
            <a:r>
              <a:rPr lang="zh-TW"/>
              <a:t>摘要</a:t>
            </a:r>
            <a:endParaRPr/>
          </a:p>
        </p:txBody>
      </p:sp>
      <p:sp>
        <p:nvSpPr>
          <p:cNvPr id="107" name="Google Shape;107;p3"/>
          <p:cNvSpPr txBox="1"/>
          <p:nvPr>
            <p:ph idx="1" type="body"/>
          </p:nvPr>
        </p:nvSpPr>
        <p:spPr>
          <a:xfrm>
            <a:off x="311700" y="1237872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zh-TW" sz="2200">
                <a:latin typeface="Arial"/>
                <a:ea typeface="Arial"/>
                <a:cs typeface="Arial"/>
                <a:sym typeface="Arial"/>
              </a:rPr>
              <a:t>本專題利用</a:t>
            </a:r>
            <a:r>
              <a:rPr b="1" lang="zh-TW" sz="2200">
                <a:latin typeface="PMingLiU"/>
                <a:ea typeface="PMingLiU"/>
                <a:cs typeface="PMingLiU"/>
                <a:sym typeface="PMingLiU"/>
              </a:rPr>
              <a:t>Unity</a:t>
            </a:r>
            <a:r>
              <a:rPr lang="zh-TW" sz="2200">
                <a:latin typeface="Arial"/>
                <a:ea typeface="Arial"/>
                <a:cs typeface="Arial"/>
                <a:sym typeface="Arial"/>
              </a:rPr>
              <a:t>與</a:t>
            </a:r>
            <a:r>
              <a:rPr b="1" lang="zh-TW" sz="2200">
                <a:latin typeface="PMingLiU"/>
                <a:ea typeface="PMingLiU"/>
                <a:cs typeface="PMingLiU"/>
                <a:sym typeface="PMingLiU"/>
              </a:rPr>
              <a:t>Kinect v2</a:t>
            </a:r>
            <a:r>
              <a:rPr lang="zh-TW" sz="2200">
                <a:latin typeface="Arial"/>
                <a:ea typeface="Arial"/>
                <a:cs typeface="Arial"/>
                <a:sym typeface="Arial"/>
              </a:rPr>
              <a:t>開發的</a:t>
            </a:r>
            <a:r>
              <a:rPr b="1" lang="zh-TW" sz="2200">
                <a:latin typeface="PMingLiU"/>
                <a:ea typeface="PMingLiU"/>
                <a:cs typeface="PMingLiU"/>
                <a:sym typeface="PMingLiU"/>
              </a:rPr>
              <a:t>AR</a:t>
            </a:r>
            <a:r>
              <a:rPr lang="zh-TW" sz="2200"/>
              <a:t>體感運動系統,與模擬拳手進行一場拳擊賽。同時具備新手教學與紓壓的打沙包模式,讓使用者在進行激烈的拳擊賽之餘,也有相對緩和的關卡來體驗。</a:t>
            </a:r>
            <a:endParaRPr sz="22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rgbClr val="FF0000"/>
              </a:buClr>
              <a:buSzPts val="1800"/>
              <a:buNone/>
            </a:pPr>
            <a:r>
              <a:rPr lang="zh-TW" sz="2200">
                <a:latin typeface="Arial"/>
                <a:ea typeface="Arial"/>
                <a:cs typeface="Arial"/>
                <a:sym typeface="Arial"/>
              </a:rPr>
              <a:t>運用</a:t>
            </a:r>
            <a:r>
              <a:rPr b="1" lang="zh-TW" sz="2200">
                <a:latin typeface="PMingLiU"/>
                <a:ea typeface="PMingLiU"/>
                <a:cs typeface="PMingLiU"/>
                <a:sym typeface="PMingLiU"/>
              </a:rPr>
              <a:t>Kinect v2</a:t>
            </a:r>
            <a:r>
              <a:rPr lang="zh-TW" sz="2200"/>
              <a:t>的動作捕捉玩家動作,為使用者提供即時的互動回饋，增加運動的趣味性。透過系統的偵測,使用者可以在擊打的過程獲得反饋,提升</a:t>
            </a:r>
            <a:r>
              <a:rPr b="1" lang="zh-TW" sz="2200">
                <a:latin typeface="PMingLiU"/>
                <a:ea typeface="PMingLiU"/>
                <a:cs typeface="PMingLiU"/>
                <a:sym typeface="PMingLiU"/>
              </a:rPr>
              <a:t>AR</a:t>
            </a:r>
            <a:r>
              <a:rPr lang="zh-TW" sz="2200">
                <a:latin typeface="Arial"/>
                <a:ea typeface="Arial"/>
                <a:cs typeface="Arial"/>
                <a:sym typeface="Arial"/>
              </a:rPr>
              <a:t>運動的交互性。</a:t>
            </a:r>
            <a:endParaRPr sz="2200"/>
          </a:p>
        </p:txBody>
      </p:sp>
      <p:sp>
        <p:nvSpPr>
          <p:cNvPr id="108" name="Google Shape;10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"/>
          <p:cNvSpPr txBox="1"/>
          <p:nvPr>
            <p:ph type="title"/>
          </p:nvPr>
        </p:nvSpPr>
        <p:spPr>
          <a:xfrm>
            <a:off x="311700" y="58297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Open Sans"/>
              <a:buNone/>
            </a:pPr>
            <a:r>
              <a:rPr lang="zh-TW"/>
              <a:t>研究動機與目的</a:t>
            </a:r>
            <a:endParaRPr/>
          </a:p>
        </p:txBody>
      </p:sp>
      <p:sp>
        <p:nvSpPr>
          <p:cNvPr id="114" name="Google Shape;114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zh-TW" sz="1600"/>
              <a:t>在現代社會,運動已經成為人們生活中不可或缺的一部分。而在眾多運動項目中,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拳擊作為一項極具挑戰性和刺激性的運動，吸引著無數人的熱情和關注。然而</a:t>
            </a:r>
            <a:r>
              <a:rPr lang="zh-TW" sz="1600"/>
              <a:t>,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傳統的拳擊訓練往往需要大量的時間和精力</a:t>
            </a:r>
            <a:r>
              <a:rPr lang="zh-TW" sz="1600"/>
              <a:t>,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並且缺乏足夠的互動性和趣味性，對於一些初學者而言，可能會感到枯燥乏味。在這樣的背景下</a:t>
            </a:r>
            <a:r>
              <a:rPr lang="zh-TW" sz="1600">
                <a:solidFill>
                  <a:srgbClr val="000000"/>
                </a:solidFill>
              </a:rPr>
              <a:t>，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擴增實境（</a:t>
            </a:r>
            <a:r>
              <a:rPr b="1" lang="zh-TW" sz="1600">
                <a:latin typeface="PMingLiU"/>
                <a:ea typeface="PMingLiU"/>
                <a:cs typeface="PMingLiU"/>
                <a:sym typeface="PMingLiU"/>
              </a:rPr>
              <a:t>AR</a:t>
            </a:r>
            <a:r>
              <a:rPr lang="zh-TW" sz="1600">
                <a:latin typeface="Arial"/>
                <a:ea typeface="Arial"/>
                <a:cs typeface="Arial"/>
                <a:sym typeface="Arial"/>
              </a:rPr>
              <a:t>）技術的應用為拳擊帶來了全新的可能性。</a:t>
            </a:r>
            <a:endParaRPr sz="1600"/>
          </a:p>
          <a:p>
            <a:pPr indent="0" lvl="0" marL="1143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zh-TW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本專題將探討AR技術在拳擊中的應用，旨在通過AR體感運動，為體驗者提供一種全新的遊玩方式。透過AR技術，體驗者可以體驗在古代的競技場打拳擊賽，與對手進行對抗，可以即時獲得反饋，也同時確保了安全性；其次，在打沙包的場景中我們可以自行上傳圖片，想像在打擊討厭的人抒發壓力，給體驗者提供一些趣味性。 </a:t>
            </a:r>
            <a:endParaRPr sz="1600">
              <a:solidFill>
                <a:srgbClr val="000000"/>
              </a:solidFill>
            </a:endParaRPr>
          </a:p>
          <a:p>
            <a:pPr indent="0" lvl="0" marL="1143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600"/>
          </a:p>
        </p:txBody>
      </p:sp>
      <p:sp>
        <p:nvSpPr>
          <p:cNvPr id="115" name="Google Shape;11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"/>
          <p:cNvSpPr txBox="1"/>
          <p:nvPr>
            <p:ph type="title"/>
          </p:nvPr>
        </p:nvSpPr>
        <p:spPr>
          <a:xfrm>
            <a:off x="311700" y="545878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Open Sans"/>
              <a:buNone/>
            </a:pPr>
            <a:r>
              <a:rPr lang="zh-TW"/>
              <a:t>環境&amp;開發工具</a:t>
            </a:r>
            <a:endParaRPr/>
          </a:p>
        </p:txBody>
      </p:sp>
      <p:grpSp>
        <p:nvGrpSpPr>
          <p:cNvPr id="121" name="Google Shape;121;p5"/>
          <p:cNvGrpSpPr/>
          <p:nvPr/>
        </p:nvGrpSpPr>
        <p:grpSpPr>
          <a:xfrm>
            <a:off x="992071" y="2245748"/>
            <a:ext cx="2221434" cy="1352660"/>
            <a:chOff x="542" y="424866"/>
            <a:chExt cx="2221434" cy="1352660"/>
          </a:xfrm>
        </p:grpSpPr>
        <p:sp>
          <p:nvSpPr>
            <p:cNvPr id="122" name="Google Shape;122;p5"/>
            <p:cNvSpPr/>
            <p:nvPr/>
          </p:nvSpPr>
          <p:spPr>
            <a:xfrm>
              <a:off x="773215" y="811202"/>
              <a:ext cx="1448761" cy="966324"/>
            </a:xfrm>
            <a:prstGeom prst="rect">
              <a:avLst/>
            </a:prstGeom>
            <a:solidFill>
              <a:srgbClr val="D4CED2">
                <a:alpha val="89803"/>
              </a:srgbClr>
            </a:solidFill>
            <a:ln cap="flat" cmpd="sng" w="12700">
              <a:solidFill>
                <a:srgbClr val="D4CED2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 txBox="1"/>
            <p:nvPr/>
          </p:nvSpPr>
          <p:spPr>
            <a:xfrm>
              <a:off x="1005017" y="811202"/>
              <a:ext cx="1216959" cy="96632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9350" lIns="0" spcFirstLastPara="1" rIns="149350" wrap="square" tIns="149350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zh-TW" sz="21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開發平台</a:t>
              </a:r>
              <a:endPara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542" y="424866"/>
              <a:ext cx="965841" cy="965841"/>
            </a:xfrm>
            <a:prstGeom prst="ellipse">
              <a:avLst/>
            </a:prstGeom>
            <a:solidFill>
              <a:srgbClr val="734A64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5"/>
            <p:cNvSpPr txBox="1"/>
            <p:nvPr/>
          </p:nvSpPr>
          <p:spPr>
            <a:xfrm>
              <a:off x="141986" y="566310"/>
              <a:ext cx="682953" cy="6829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zh-TW" sz="26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rPr>
                <a:t>Unity</a:t>
              </a:r>
              <a:endParaRPr b="0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26;p5"/>
          <p:cNvGrpSpPr/>
          <p:nvPr/>
        </p:nvGrpSpPr>
        <p:grpSpPr>
          <a:xfrm>
            <a:off x="5452668" y="2208223"/>
            <a:ext cx="2219225" cy="1351315"/>
            <a:chOff x="542" y="423986"/>
            <a:chExt cx="2219225" cy="1351315"/>
          </a:xfrm>
        </p:grpSpPr>
        <p:sp>
          <p:nvSpPr>
            <p:cNvPr id="127" name="Google Shape;127;p5"/>
            <p:cNvSpPr/>
            <p:nvPr/>
          </p:nvSpPr>
          <p:spPr>
            <a:xfrm>
              <a:off x="772446" y="809938"/>
              <a:ext cx="1447321" cy="965363"/>
            </a:xfrm>
            <a:prstGeom prst="rect">
              <a:avLst/>
            </a:prstGeom>
            <a:solidFill>
              <a:srgbClr val="D4CED2">
                <a:alpha val="89803"/>
              </a:srgbClr>
            </a:solidFill>
            <a:ln cap="flat" cmpd="sng" w="12700">
              <a:solidFill>
                <a:srgbClr val="D4CED2">
                  <a:alpha val="8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 txBox="1"/>
            <p:nvPr/>
          </p:nvSpPr>
          <p:spPr>
            <a:xfrm>
              <a:off x="1004018" y="809938"/>
              <a:ext cx="1215749" cy="9653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42225" lIns="0" spcFirstLastPara="1" rIns="142225" wrap="square" tIns="1422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zh-TW" sz="2000" u="none" cap="none" strike="noStrik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rPr>
                <a:t>感測設備</a:t>
              </a:r>
              <a:endParaRPr b="0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542" y="423986"/>
              <a:ext cx="964880" cy="964880"/>
            </a:xfrm>
            <a:prstGeom prst="ellipse">
              <a:avLst/>
            </a:prstGeom>
            <a:solidFill>
              <a:srgbClr val="734A64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 txBox="1"/>
            <p:nvPr/>
          </p:nvSpPr>
          <p:spPr>
            <a:xfrm>
              <a:off x="141845" y="565289"/>
              <a:ext cx="682274" cy="6822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100"/>
                <a:buFont typeface="Arial"/>
                <a:buNone/>
              </a:pPr>
              <a:r>
                <a:rPr b="0" i="0" lang="zh-TW" sz="2100" u="none" cap="none" strike="noStrike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rPr>
                <a:t>Kinect v2</a:t>
              </a:r>
              <a:endParaRPr b="0" i="0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＞形箭號 以實心填滿" id="131" name="Google Shape;13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61458" y="2285999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＞形箭號 以實心填滿" id="132" name="Google Shape;13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89394" y="2741213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5"/>
          <p:cNvSpPr txBox="1"/>
          <p:nvPr/>
        </p:nvSpPr>
        <p:spPr>
          <a:xfrm>
            <a:off x="2459750" y="1743533"/>
            <a:ext cx="3853528" cy="10002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zh-TW" sz="1700" u="none" cap="none" strike="noStrike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rPr>
              <a:t>Kinect v2 Examples with MS-SDK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zh-TW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 txBox="1"/>
          <p:nvPr>
            <p:ph type="title"/>
          </p:nvPr>
        </p:nvSpPr>
        <p:spPr>
          <a:xfrm>
            <a:off x="311700" y="58621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Open Sans"/>
              <a:buNone/>
            </a:pPr>
            <a:r>
              <a:rPr lang="zh-TW"/>
              <a:t>場景功能&amp;介紹</a:t>
            </a:r>
            <a:endParaRPr/>
          </a:p>
        </p:txBody>
      </p:sp>
      <p:pic>
        <p:nvPicPr>
          <p:cNvPr descr="一張含有 文字, 字型, 螢幕擷取畫面, 圖表 的圖片&#10;&#10;自動產生的描述" id="140" name="Google Shape;14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4185" y="1210288"/>
            <a:ext cx="7933765" cy="335451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"/>
          <p:cNvSpPr txBox="1"/>
          <p:nvPr>
            <p:ph idx="12" type="sldNum"/>
          </p:nvPr>
        </p:nvSpPr>
        <p:spPr>
          <a:xfrm>
            <a:off x="8189259" y="4767263"/>
            <a:ext cx="50426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descr="一張含有 文字, 電腦遊戲, 螢幕擷取畫面, 遊戲軟體 的圖片&#10;&#10;自動產生的描述" id="147" name="Google Shape;14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9987" y="1971428"/>
            <a:ext cx="4170828" cy="22250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天空, 文字, 螢幕擷取畫面, 卡通 的圖片&#10;&#10;自動產生的描述" id="148" name="Google Shape;148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5514" y="1970683"/>
            <a:ext cx="4011067" cy="225460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7"/>
          <p:cNvSpPr txBox="1"/>
          <p:nvPr/>
        </p:nvSpPr>
        <p:spPr>
          <a:xfrm>
            <a:off x="311700" y="585334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zh-TW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場景功能&amp;介紹-MAIN</a:t>
            </a:r>
            <a:endParaRPr b="0" i="0" sz="36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0" name="Google Shape;150;p7"/>
          <p:cNvSpPr txBox="1"/>
          <p:nvPr/>
        </p:nvSpPr>
        <p:spPr>
          <a:xfrm>
            <a:off x="311700" y="1286421"/>
            <a:ext cx="1965286" cy="6950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開始遊戲菜單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1" name="Google Shape;151;p7"/>
          <p:cNvSpPr txBox="1"/>
          <p:nvPr/>
        </p:nvSpPr>
        <p:spPr>
          <a:xfrm>
            <a:off x="4570551" y="1284793"/>
            <a:ext cx="2681006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選擇遊戲模式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"/>
          <p:cNvSpPr txBox="1"/>
          <p:nvPr>
            <p:ph type="title"/>
          </p:nvPr>
        </p:nvSpPr>
        <p:spPr>
          <a:xfrm>
            <a:off x="311700" y="57927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Open Sans"/>
              <a:buNone/>
            </a:pPr>
            <a:r>
              <a:rPr lang="zh-TW"/>
              <a:t>場景功能&amp;介紹-MODE1</a:t>
            </a:r>
            <a:endParaRPr/>
          </a:p>
        </p:txBody>
      </p:sp>
      <p:sp>
        <p:nvSpPr>
          <p:cNvPr id="157" name="Google Shape;157;p8"/>
          <p:cNvSpPr txBox="1"/>
          <p:nvPr>
            <p:ph idx="1" type="body"/>
          </p:nvPr>
        </p:nvSpPr>
        <p:spPr>
          <a:xfrm>
            <a:off x="311700" y="1304280"/>
            <a:ext cx="1366997" cy="67714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800"/>
              <a:buNone/>
            </a:pPr>
            <a:r>
              <a:rPr lang="zh-TW">
                <a:latin typeface="Arial"/>
                <a:ea typeface="Arial"/>
                <a:cs typeface="Arial"/>
                <a:sym typeface="Arial"/>
              </a:rPr>
              <a:t>新手教學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4570551" y="1284793"/>
            <a:ext cx="2681006" cy="6155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Lustria"/>
                <a:ea typeface="Lustria"/>
                <a:cs typeface="Lustria"/>
                <a:sym typeface="Lustria"/>
              </a:rPr>
              <a:t>打擊指定的地方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一張含有 螢幕擷取畫面, 電腦遊戲, 天空, 人的臉孔 的圖片" id="159" name="Google Shape;15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539" y="1992214"/>
            <a:ext cx="4018878" cy="209785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descr="一張含有 電腦遊戲, 螢幕擷取畫面, 遊戲軟體, 卡通 的圖片&#10;&#10;自動產生的描述" id="161" name="Google Shape;161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1999" y="1993938"/>
            <a:ext cx="4174436" cy="21094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"/>
          <p:cNvSpPr txBox="1"/>
          <p:nvPr>
            <p:ph type="title"/>
          </p:nvPr>
        </p:nvSpPr>
        <p:spPr>
          <a:xfrm>
            <a:off x="311700" y="57876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777"/>
              <a:buFont typeface="Open Sans"/>
              <a:buNone/>
            </a:pPr>
            <a:r>
              <a:rPr lang="zh-TW"/>
              <a:t>場景功能&amp;介紹-MODE2</a:t>
            </a:r>
            <a:endParaRPr/>
          </a:p>
        </p:txBody>
      </p:sp>
      <p:sp>
        <p:nvSpPr>
          <p:cNvPr id="167" name="Google Shape;16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pic>
        <p:nvPicPr>
          <p:cNvPr descr="一張含有 螢幕擷取畫面, 電腦遊戲, 卡通, 遊戲軟體 的圖片&#10;&#10;自動產生的描述" id="168" name="Google Shape;16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4220" y="1993109"/>
            <a:ext cx="4010459" cy="20045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一張含有 螢幕擷取畫面, 卡通, 天空, 戶外 的圖片&#10;&#10;自動產生的描述" id="169" name="Google Shape;16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1223" y="1980776"/>
            <a:ext cx="4162415" cy="201292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9"/>
          <p:cNvSpPr txBox="1"/>
          <p:nvPr/>
        </p:nvSpPr>
        <p:spPr>
          <a:xfrm>
            <a:off x="311700" y="1286421"/>
            <a:ext cx="1965286" cy="6950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zh-TW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與電腦對手互打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9"/>
          <p:cNvSpPr txBox="1"/>
          <p:nvPr/>
        </p:nvSpPr>
        <p:spPr>
          <a:xfrm>
            <a:off x="4570551" y="1284793"/>
            <a:ext cx="391330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zh-TW" sz="2000" u="none" cap="none" strike="noStrike">
                <a:solidFill>
                  <a:srgbClr val="000000"/>
                </a:solidFill>
                <a:latin typeface="Lustria"/>
                <a:ea typeface="Lustria"/>
                <a:cs typeface="Lustria"/>
                <a:sym typeface="Lustria"/>
              </a:rPr>
              <a:t>在30秒內打擊有效地方獲取分數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hronicleVTI">
  <a:themeElements>
    <a:clrScheme name="ChronicleVTI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蔡嘉哲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0x010100155D9A885221D842A37A69D9498C6613</vt:lpwstr>
  </property>
</Properties>
</file>